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77"/>
  </p:notesMasterIdLst>
  <p:sldIdLst>
    <p:sldId id="294" r:id="rId3"/>
    <p:sldId id="637" r:id="rId4"/>
    <p:sldId id="798" r:id="rId5"/>
    <p:sldId id="295" r:id="rId6"/>
    <p:sldId id="743" r:id="rId7"/>
    <p:sldId id="742" r:id="rId8"/>
    <p:sldId id="745" r:id="rId9"/>
    <p:sldId id="769" r:id="rId10"/>
    <p:sldId id="750" r:id="rId11"/>
    <p:sldId id="800" r:id="rId12"/>
    <p:sldId id="754" r:id="rId13"/>
    <p:sldId id="747" r:id="rId14"/>
    <p:sldId id="445" r:id="rId15"/>
    <p:sldId id="716" r:id="rId16"/>
    <p:sldId id="723" r:id="rId17"/>
    <p:sldId id="739" r:id="rId18"/>
    <p:sldId id="724" r:id="rId19"/>
    <p:sldId id="738" r:id="rId20"/>
    <p:sldId id="721" r:id="rId21"/>
    <p:sldId id="777" r:id="rId22"/>
    <p:sldId id="771" r:id="rId23"/>
    <p:sldId id="801" r:id="rId24"/>
    <p:sldId id="678" r:id="rId25"/>
    <p:sldId id="776" r:id="rId26"/>
    <p:sldId id="722" r:id="rId27"/>
    <p:sldId id="758" r:id="rId28"/>
    <p:sldId id="778" r:id="rId29"/>
    <p:sldId id="725" r:id="rId30"/>
    <p:sldId id="762" r:id="rId31"/>
    <p:sldId id="779" r:id="rId32"/>
    <p:sldId id="774" r:id="rId33"/>
    <p:sldId id="804" r:id="rId34"/>
    <p:sldId id="717" r:id="rId35"/>
    <p:sldId id="726" r:id="rId36"/>
    <p:sldId id="740" r:id="rId37"/>
    <p:sldId id="802" r:id="rId38"/>
    <p:sldId id="805" r:id="rId39"/>
    <p:sldId id="782" r:id="rId40"/>
    <p:sldId id="781" r:id="rId41"/>
    <p:sldId id="621" r:id="rId42"/>
    <p:sldId id="692" r:id="rId43"/>
    <p:sldId id="629" r:id="rId44"/>
    <p:sldId id="632" r:id="rId45"/>
    <p:sldId id="698" r:id="rId46"/>
    <p:sldId id="694" r:id="rId47"/>
    <p:sldId id="783" r:id="rId48"/>
    <p:sldId id="784" r:id="rId49"/>
    <p:sldId id="806" r:id="rId50"/>
    <p:sldId id="786" r:id="rId51"/>
    <p:sldId id="718" r:id="rId52"/>
    <p:sldId id="728" r:id="rId53"/>
    <p:sldId id="807" r:id="rId54"/>
    <p:sldId id="730" r:id="rId55"/>
    <p:sldId id="792" r:id="rId56"/>
    <p:sldId id="793" r:id="rId57"/>
    <p:sldId id="729" r:id="rId58"/>
    <p:sldId id="796" r:id="rId59"/>
    <p:sldId id="702" r:id="rId60"/>
    <p:sldId id="703" r:id="rId61"/>
    <p:sldId id="808" r:id="rId62"/>
    <p:sldId id="704" r:id="rId63"/>
    <p:sldId id="803" r:id="rId64"/>
    <p:sldId id="809" r:id="rId65"/>
    <p:sldId id="719" r:id="rId66"/>
    <p:sldId id="766" r:id="rId67"/>
    <p:sldId id="734" r:id="rId68"/>
    <p:sldId id="732" r:id="rId69"/>
    <p:sldId id="720" r:id="rId70"/>
    <p:sldId id="797" r:id="rId71"/>
    <p:sldId id="799" r:id="rId72"/>
    <p:sldId id="768" r:id="rId73"/>
    <p:sldId id="785" r:id="rId74"/>
    <p:sldId id="735" r:id="rId75"/>
    <p:sldId id="767" r:id="rId7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12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0432FF"/>
    <a:srgbClr val="0000FF"/>
    <a:srgbClr val="FFD400"/>
    <a:srgbClr val="00BAE8"/>
    <a:srgbClr val="F15A22"/>
    <a:srgbClr val="FAFAFC"/>
    <a:srgbClr val="9437FF"/>
    <a:srgbClr val="44C404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62" autoAdjust="0"/>
    <p:restoredTop sz="82664" autoAdjust="0"/>
  </p:normalViewPr>
  <p:slideViewPr>
    <p:cSldViewPr snapToGrid="0">
      <p:cViewPr>
        <p:scale>
          <a:sx n="83" d="100"/>
          <a:sy n="83" d="100"/>
        </p:scale>
        <p:origin x="1808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notesMaster" Target="notesMasters/notesMaster1.xml"/><Relationship Id="rId78" Type="http://schemas.openxmlformats.org/officeDocument/2006/relationships/commentAuthors" Target="commentAuthors.xml"/><Relationship Id="rId79" Type="http://schemas.openxmlformats.org/officeDocument/2006/relationships/presProps" Target="presProps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pPr>
            <a:r>
              <a:rPr lang="ja-JP" altLang="en-US" sz="2000" b="0" i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年間売上</a:t>
            </a:r>
            <a:r>
              <a:rPr lang="ja-JP" altLang="en-US" sz="2000" b="0" i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収益（単位：</a:t>
            </a:r>
            <a:r>
              <a:rPr lang="en-US" altLang="ja-JP" sz="2000" b="0" i="0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10</a:t>
            </a:r>
            <a:r>
              <a:rPr lang="ja-JP" altLang="en-US" sz="2000" b="0" i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億円）</a:t>
            </a:r>
            <a:endParaRPr lang="ja-JP" altLang="en-US" sz="2000" b="0" i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defRPr>
          </a:pPr>
          <a:endParaRPr lang="ja-JP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年間売上収益</c:v>
                </c:pt>
              </c:strCache>
            </c:strRef>
          </c:tx>
          <c:spPr>
            <a:solidFill>
              <a:srgbClr val="0AC200"/>
            </a:solidFill>
            <a:ln>
              <a:solidFill>
                <a:srgbClr val="0AC2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Hiragino Kaku Gothic ProN W6" charset="-128"/>
                    <a:ea typeface="Hiragino Kaku Gothic ProN W6" charset="-128"/>
                    <a:cs typeface="Hiragino Kaku Gothic ProN W6" charset="-128"/>
                  </a:defRPr>
                </a:pPr>
                <a:endParaRPr lang="ja-JP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2014.0</c:v>
                </c:pt>
                <c:pt idx="1">
                  <c:v>2015.0</c:v>
                </c:pt>
                <c:pt idx="2">
                  <c:v>2016.0</c:v>
                </c:pt>
                <c:pt idx="3">
                  <c:v>2017.0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86.4</c:v>
                </c:pt>
                <c:pt idx="1">
                  <c:v>120.4</c:v>
                </c:pt>
                <c:pt idx="2">
                  <c:v>140.7</c:v>
                </c:pt>
                <c:pt idx="3">
                  <c:v>167.1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795443408"/>
        <c:axId val="-1795774880"/>
      </c:barChart>
      <c:catAx>
        <c:axId val="-1795443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pPr>
            <a:endParaRPr lang="ja-JP"/>
          </a:p>
        </c:txPr>
        <c:crossAx val="-1795774880"/>
        <c:crosses val="autoZero"/>
        <c:auto val="1"/>
        <c:lblAlgn val="ctr"/>
        <c:lblOffset val="100"/>
        <c:noMultiLvlLbl val="0"/>
      </c:catAx>
      <c:valAx>
        <c:axId val="-1795774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pPr>
            <a:endParaRPr lang="ja-JP"/>
          </a:p>
        </c:txPr>
        <c:crossAx val="-179544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25:19.250" idx="7">
    <p:pos x="2705" y="1592"/>
    <p:text>背景画像を後で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8:20:27.967" idx="10">
    <p:pos x="3935" y="781"/>
    <p:text>間に合えば、横道さんの対談記事にリンクしたい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15A2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0BAE8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rgbClr val="FFD4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2A78FE2D-6779-064A-9F6C-52B3DE3AC8B0}" type="presOf" srcId="{AFF09982-0F4D-494B-9D40-D6D1C78FB0B9}" destId="{83A3451A-BDB5-4348-9291-3A6EC4EE6032}" srcOrd="0" destOrd="0" presId="urn:microsoft.com/office/officeart/2005/8/layout/pyramid4"/>
    <dgm:cxn modelId="{84B5FFD6-6AEE-8349-96A0-D3FE1A730BD2}" type="presOf" srcId="{9C2410A1-7241-4041-A590-68D05C86558B}" destId="{2C60184F-FD89-AE4A-BA84-0D63045333DE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A685646C-35FD-C74A-AC5A-F74716EDE941}" type="presOf" srcId="{12ED873F-BD82-184D-9B78-F7F01B2FFE68}" destId="{C1E1C947-7703-4942-ACC9-93F1DA20FE1D}" srcOrd="0" destOrd="0" presId="urn:microsoft.com/office/officeart/2005/8/layout/pyramid4"/>
    <dgm:cxn modelId="{5AF651DA-8EAE-4040-8EA4-B9812209AF98}" type="presOf" srcId="{A9871D5A-5660-0D43-8A13-9E9419838753}" destId="{6334819E-9DAA-DB40-A726-C6BCBE31BBFD}" srcOrd="0" destOrd="0" presId="urn:microsoft.com/office/officeart/2005/8/layout/pyramid4"/>
    <dgm:cxn modelId="{2A1DA167-ED59-F947-9EBF-B0A76626A0D0}" type="presOf" srcId="{3E8F932C-1FB5-6E4F-88F8-66046DDD68F1}" destId="{8419FEE2-1286-6148-8E6E-F32B2FD0B231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C60C5732-7BE3-5D47-9E64-A176D49793C8}" type="presParOf" srcId="{2C60184F-FD89-AE4A-BA84-0D63045333DE}" destId="{C1E1C947-7703-4942-ACC9-93F1DA20FE1D}" srcOrd="0" destOrd="0" presId="urn:microsoft.com/office/officeart/2005/8/layout/pyramid4"/>
    <dgm:cxn modelId="{28AACC2B-4E94-2148-9B7E-EA5B73C54B21}" type="presParOf" srcId="{2C60184F-FD89-AE4A-BA84-0D63045333DE}" destId="{8419FEE2-1286-6148-8E6E-F32B2FD0B231}" srcOrd="1" destOrd="0" presId="urn:microsoft.com/office/officeart/2005/8/layout/pyramid4"/>
    <dgm:cxn modelId="{C896F1EB-3947-F441-BFB7-D4136DE4A535}" type="presParOf" srcId="{2C60184F-FD89-AE4A-BA84-0D63045333DE}" destId="{83A3451A-BDB5-4348-9291-3A6EC4EE6032}" srcOrd="2" destOrd="0" presId="urn:microsoft.com/office/officeart/2005/8/layout/pyramid4"/>
    <dgm:cxn modelId="{3F0CEF07-07D6-0C47-A553-C6ECF7FEAA4F}" type="presParOf" srcId="{2C60184F-FD89-AE4A-BA84-0D63045333DE}" destId="{6334819E-9DAA-DB40-A726-C6BCBE31BBFD}" srcOrd="3" destOrd="0" presId="urn:microsoft.com/office/officeart/2005/8/layout/pyramid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15A2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0BAE8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rgbClr val="FFD4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5B94CA6B-66A5-3E42-80C5-A0EDAC709666}" type="presOf" srcId="{AFF09982-0F4D-494B-9D40-D6D1C78FB0B9}" destId="{83A3451A-BDB5-4348-9291-3A6EC4EE6032}" srcOrd="0" destOrd="0" presId="urn:microsoft.com/office/officeart/2005/8/layout/pyramid4"/>
    <dgm:cxn modelId="{1415DA06-7510-D847-9ECE-A41B9AAB0AA6}" type="presOf" srcId="{12ED873F-BD82-184D-9B78-F7F01B2FFE68}" destId="{C1E1C947-7703-4942-ACC9-93F1DA20FE1D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8F02F3B1-2F14-E442-8F1D-EDA2CE334763}" type="presOf" srcId="{9C2410A1-7241-4041-A590-68D05C86558B}" destId="{2C60184F-FD89-AE4A-BA84-0D63045333DE}" srcOrd="0" destOrd="0" presId="urn:microsoft.com/office/officeart/2005/8/layout/pyramid4"/>
    <dgm:cxn modelId="{BBF81376-FE8B-FA40-81F9-8B000C5DCB67}" type="presOf" srcId="{3E8F932C-1FB5-6E4F-88F8-66046DDD68F1}" destId="{8419FEE2-1286-6148-8E6E-F32B2FD0B231}" srcOrd="0" destOrd="0" presId="urn:microsoft.com/office/officeart/2005/8/layout/pyramid4"/>
    <dgm:cxn modelId="{646929B9-51B2-4740-83A2-B7D5F4D95D0F}" type="presOf" srcId="{A9871D5A-5660-0D43-8A13-9E9419838753}" destId="{6334819E-9DAA-DB40-A726-C6BCBE31BBFD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4F1B37E1-32C6-DB4F-8E7D-DBD8B89E200F}" type="presParOf" srcId="{2C60184F-FD89-AE4A-BA84-0D63045333DE}" destId="{C1E1C947-7703-4942-ACC9-93F1DA20FE1D}" srcOrd="0" destOrd="0" presId="urn:microsoft.com/office/officeart/2005/8/layout/pyramid4"/>
    <dgm:cxn modelId="{C9E7DA4D-27B0-244E-8BB1-6D4F7B7BD477}" type="presParOf" srcId="{2C60184F-FD89-AE4A-BA84-0D63045333DE}" destId="{8419FEE2-1286-6148-8E6E-F32B2FD0B231}" srcOrd="1" destOrd="0" presId="urn:microsoft.com/office/officeart/2005/8/layout/pyramid4"/>
    <dgm:cxn modelId="{BA07E518-8DCD-D442-98B5-1025A0981315}" type="presParOf" srcId="{2C60184F-FD89-AE4A-BA84-0D63045333DE}" destId="{83A3451A-BDB5-4348-9291-3A6EC4EE6032}" srcOrd="2" destOrd="0" presId="urn:microsoft.com/office/officeart/2005/8/layout/pyramid4"/>
    <dgm:cxn modelId="{2EC74745-5B89-534C-9A45-0847EFCDA595}" type="presParOf" srcId="{2C60184F-FD89-AE4A-BA84-0D63045333DE}" destId="{6334819E-9DAA-DB40-A726-C6BCBE31BBFD}" srcOrd="3" destOrd="0" presId="urn:microsoft.com/office/officeart/2005/8/layout/pyramid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15A2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0BAE8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rgbClr val="FFD4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15A2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0BAE8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rgbClr val="FFD4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2018/4/6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DevOpsDays Tokyo 2018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https://www.devopsdaystokyo.org/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0946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56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81435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43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1723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技術面だけではなく、アジャイルなどのプロセス面についても、実験しながら見直し続けています。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69626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こうした取り組み、どこかで見聞きしたことありませんか？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そう、リーンスタートアップによる、短いサイクルでの改善の繰り返しです。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これを、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の組織文化として実践しています。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ベンチャーマインド、健在です。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この組織文化は、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とも通じるものがあると考えています。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6128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「売上」・「利益」だけではなく「従業員満足度」も加えているため、「心」として扱っています。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例えば、</a:t>
            </a:r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BTS</a:t>
            </a:r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に起票されたバグ修正だけにフォーカスしてしまい、その結果としての価値にまで視野が及ばない人が、残念ですが確実に増えつつあります。</a:t>
            </a:r>
            <a:endParaRPr kumimoji="1" lang="en-US" altLang="ja-JP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この他にも、様々な問題が起きつつあります。</a:t>
            </a:r>
            <a:endParaRPr kumimoji="1" lang="en-US" altLang="ja-JP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ja-JP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共通の語彙・価値観を共有することでこれらの問題を解決できると考え、「</a:t>
            </a:r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つの</a:t>
            </a:r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KPI</a:t>
            </a:r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」を導入し始めています。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21116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例えば</a:t>
            </a:r>
            <a:r>
              <a:rPr kumimoji="1" lang="en-US" altLang="ja-JP" dirty="0" smtClean="0"/>
              <a:t>SET</a:t>
            </a:r>
            <a:r>
              <a:rPr kumimoji="1" lang="ja-JP" altLang="en-US" smtClean="0"/>
              <a:t>の施策は、すべてこの観点に基づいて起案・実施・見直しをしています。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597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88732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不毛な空中戦やマサカリの投げ合いによる消耗を避け、動いているもの（＝価値）を軸に会話することを狙っています。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短期間で動くものを見せ、それに基づいて会話します。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8496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Vue,js</a:t>
            </a:r>
            <a:r>
              <a:rPr kumimoji="1" lang="ja-JP" altLang="en-US" dirty="0" smtClean="0"/>
              <a:t>をベースとした、自作の</a:t>
            </a:r>
            <a:r>
              <a:rPr kumimoji="1" lang="en-US" altLang="ja-JP" dirty="0" smtClean="0"/>
              <a:t>UI</a:t>
            </a:r>
            <a:r>
              <a:rPr kumimoji="1" lang="ja-JP" altLang="en-US" dirty="0" smtClean="0"/>
              <a:t>テスト結果のレポーティングツールです。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テスト時のスクリーンショットを自動取得し、挙動を文字通り「見える化」しています。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4719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3316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5808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80407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2362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2748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198759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必要な機能のテスト：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smtClean="0"/>
              <a:t>・手動テスト</a:t>
            </a:r>
            <a:endParaRPr kumimoji="1" lang="en-US" altLang="ja-JP" dirty="0" smtClean="0"/>
          </a:p>
          <a:p>
            <a:r>
              <a:rPr kumimoji="1" lang="ja-JP" altLang="en-US" smtClean="0"/>
              <a:t>　・</a:t>
            </a:r>
            <a:r>
              <a:rPr kumimoji="1" lang="en-US" altLang="ja-JP" dirty="0" smtClean="0"/>
              <a:t>QA</a:t>
            </a:r>
          </a:p>
          <a:p>
            <a:r>
              <a:rPr kumimoji="1" lang="ja-JP" altLang="en-US" smtClean="0"/>
              <a:t>　・開発者</a:t>
            </a:r>
            <a:endParaRPr kumimoji="1" lang="en-US" altLang="ja-JP" dirty="0" smtClean="0"/>
          </a:p>
          <a:p>
            <a:r>
              <a:rPr kumimoji="1" lang="ja-JP" altLang="en-US" smtClean="0"/>
              <a:t>・自動テスト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728088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例えば、ステージング環境の</a:t>
            </a:r>
            <a:r>
              <a:rPr kumimoji="1" lang="en-US" altLang="ja-JP" dirty="0" smtClean="0"/>
              <a:t>DB</a:t>
            </a:r>
            <a:r>
              <a:rPr kumimoji="1" lang="ja-JP" altLang="en-US" dirty="0" smtClean="0"/>
              <a:t>を関係者が共用していてテストし辛い場合を考えましょう。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ステージング環境の</a:t>
            </a:r>
            <a:r>
              <a:rPr kumimoji="1" lang="en-US" altLang="ja-JP" dirty="0" smtClean="0"/>
              <a:t>DB</a:t>
            </a:r>
            <a:r>
              <a:rPr kumimoji="1" lang="ja-JP" altLang="en-US" dirty="0" smtClean="0"/>
              <a:t>をコンテナ化し、テストする時だけ起動して、テストが終了したら破棄するという運用をすれば、解決することができます。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497614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例えば前述の「壊しても良い仕組み」は、技術・組織両面で難易度が高いですが、実施する価値は大きいです。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一方で、全てを「難しく」解決する必要は、必ずしもありません。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さらにれは、社内外の関係者にも当てはまるプラクティスです。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今回の例では、社内の事例をお話します。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032089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4648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広くアプローチするシンプルな施策、成果物での会話から、新たな課題を発見・言語化できた例だと言えます。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900208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96103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7233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この章のプラクティスは全て、この視点から考えると理解しやすくなります。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839967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上記の例のレベルで課題認識・やりたいこと・会話が止まってしまう場合、それは真の課題にたどり着いていないことを示唆します。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46693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ちなみにこの例は、</a:t>
            </a:r>
            <a:r>
              <a:rPr kumimoji="1" lang="en-US" altLang="ja-JP" dirty="0" smtClean="0"/>
              <a:t>SET</a:t>
            </a:r>
            <a:r>
              <a:rPr kumimoji="1" lang="ja-JP" altLang="en-US" dirty="0" smtClean="0"/>
              <a:t>の真のニーズを明確化した例です。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単にテスト自動化をすれば良いわけではないことが、このことからも分かります。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同様の課題解決方法として、バリューストリームマップがあります。</a:t>
            </a:r>
            <a:endParaRPr kumimoji="1" lang="en-US" altLang="ja-JP" dirty="0" smtClean="0"/>
          </a:p>
          <a:p>
            <a:r>
              <a:rPr kumimoji="1" lang="en-US" altLang="ja-JP" dirty="0" smtClean="0"/>
              <a:t>LINE</a:t>
            </a:r>
            <a:r>
              <a:rPr kumimoji="1" lang="ja-JP" altLang="en-US" dirty="0" smtClean="0"/>
              <a:t>の場合、そもそも関係者全てを特定できていないなどの課題があり、バリューストリームマップではなく、こうした不安</a:t>
            </a:r>
            <a:r>
              <a:rPr kumimoji="1" lang="ja-JP" altLang="en-US" smtClean="0"/>
              <a:t>の聞き取りから始めています。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1726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188375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766739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800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39029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385044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69680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これはまさに、「アジャイルテスティング」への移行を意味します。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490874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00226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4729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0104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018018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281126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424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プロダクト数や子会社数なども調べてみたのですが、もはや多すぎてまとめられませんでした。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116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288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2018年4月6日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2018年4月6日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ja/company/mission" TargetMode="External"/><Relationship Id="rId4" Type="http://schemas.openxmlformats.org/officeDocument/2006/relationships/hyperlink" Target="https://linecorp.com/en/company/mission" TargetMode="Externa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linecorp.com/ja/company/missio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narqube.org/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s://github.com/jenkins-x" TargetMode="External"/><Relationship Id="rId6" Type="http://schemas.openxmlformats.org/officeDocument/2006/relationships/image" Target="../media/image9.tiff"/><Relationship Id="rId7" Type="http://schemas.openxmlformats.org/officeDocument/2006/relationships/hyperlink" Target="https://www.slideshare.net/linecorp/an-agile-way-as-an-set-at-line/linecorp/an-agile-way-as-an-set-at-line" TargetMode="External"/><Relationship Id="rId8" Type="http://schemas.openxmlformats.org/officeDocument/2006/relationships/hyperlink" Target="https://github.com/kubernetes/kubernetes" TargetMode="External"/><Relationship Id="rId9" Type="http://schemas.openxmlformats.org/officeDocument/2006/relationships/image" Target="../media/image10.png"/><Relationship Id="rId10" Type="http://schemas.openxmlformats.org/officeDocument/2006/relationships/comments" Target="../comments/comment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ted.com/talks/simon_sinek_how_great_leaders_inspire_action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agilemanifesto.org/iso/ja/principles.html" TargetMode="Externa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hyperlink" Target="https://anagileway.wordpress.com/2016/10/07/modern-agile-jp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hyperlink" Target="https://anagileway.wordpress.com/2016/10/07/modern-agile-jp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" TargetMode="External"/><Relationship Id="rId4" Type="http://schemas.openxmlformats.org/officeDocument/2006/relationships/image" Target="../media/image19.tiff"/><Relationship Id="rId5" Type="http://schemas.openxmlformats.org/officeDocument/2006/relationships/hyperlink" Target="https://github.com/kubernetes/kubernetes" TargetMode="External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hyperlink" Target="NULL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romium.org/spdy/spdy-whitepaper" TargetMode="External"/><Relationship Id="rId4" Type="http://schemas.openxmlformats.org/officeDocument/2006/relationships/hyperlink" Target="http://www.atmarkit.co.jp/ait/articles/1404/23/news034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ja/ir/library/" TargetMode="External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smtClean="0"/>
              <a:t>心・技・態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smtClean="0"/>
              <a:t>にお</a:t>
            </a:r>
            <a:r>
              <a:rPr lang="ja-JP" altLang="en-US" sz="5400" b="1"/>
              <a:t>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2018年4月6日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課題認識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b="1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今そこにある大企業病</a:t>
            </a:r>
            <a:endParaRPr lang="en-US" altLang="ja-JP" sz="6000" b="1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プロダクトの複雑性に対応できない恐れ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意思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決定力の減少／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スピード劣化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内製減少・協力会社依存による会社の空洞化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7594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内製を軸とした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「強い会社」に進化し</a:t>
            </a:r>
            <a: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4000" b="1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大企業病を</a:t>
            </a: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回避する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社員の「生産性」を高め強化する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発見的課題解決の社員・組織とする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ビジネス指向のエンジニア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407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改善のトライアングル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>
              <p:ext uri="{D42A27DB-BD31-4B8C-83A1-F6EECF244321}">
                <p14:modId xmlns:p14="http://schemas.microsoft.com/office/powerpoint/2010/main" val="1281009009"/>
              </p:ext>
            </p:extLst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79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/>
              <a:t>アジェンダ</a:t>
            </a:r>
            <a:endParaRPr kumimoji="1" lang="ja-JP" altLang="en-US" sz="480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まとめ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まとめ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835150" lvl="1" indent="-703263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lvl="1" indent="-703263">
              <a:buFont typeface="+mj-lt"/>
              <a:buAutoNum type="arabicPeriod"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lvl="1" indent="-703263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5" name="四角形吹き出し 4"/>
          <p:cNvSpPr/>
          <p:nvPr/>
        </p:nvSpPr>
        <p:spPr>
          <a:xfrm>
            <a:off x="6748819" y="2349000"/>
            <a:ext cx="2340000" cy="2160000"/>
          </a:xfrm>
          <a:prstGeom prst="wedgeRectCallout">
            <a:avLst>
              <a:gd name="adj1" fmla="val -75622"/>
              <a:gd name="adj2" fmla="val -6388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良いですね。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試してみましょう。</a:t>
            </a:r>
            <a:endParaRPr lang="en-US" altLang="ja-JP" dirty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気がついたことが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見つかったら、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都度調整して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いきましょう！</a:t>
            </a:r>
            <a:endParaRPr kumimoji="1" lang="ja-JP" altLang="en-US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725000" y="486052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610675" y="486052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</a:t>
            </a:r>
          </a:p>
        </p:txBody>
      </p:sp>
      <p:sp>
        <p:nvSpPr>
          <p:cNvPr id="9" name="四角形吹き出し 8"/>
          <p:cNvSpPr/>
          <p:nvPr/>
        </p:nvSpPr>
        <p:spPr>
          <a:xfrm>
            <a:off x="46494" y="2889000"/>
            <a:ext cx="2340000" cy="1080000"/>
          </a:xfrm>
          <a:prstGeom prst="wedgeRectCallout">
            <a:avLst>
              <a:gd name="adj1" fmla="val 72464"/>
              <a:gd name="adj2" fmla="val -23093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こういうこと</a:t>
            </a:r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やりたい</a:t>
            </a:r>
            <a:r>
              <a:rPr lang="ja-JP" altLang="en-US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のですが</a:t>
            </a:r>
            <a:r>
              <a:rPr lang="en-US" altLang="ja-JP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  <a:endParaRPr kumimoji="1" lang="ja-JP" altLang="en-US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アジャイルなマインドセットが根付いている！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000" y="1689100"/>
            <a:ext cx="3906000" cy="359840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389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会社のミッションにも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en-US" altLang="ja-JP" sz="2400" dirty="0">
                <a:hlinkClick r:id="rId3"/>
              </a:rPr>
              <a:t>https://</a:t>
            </a:r>
            <a:r>
              <a:rPr lang="en-US" altLang="ja-JP" sz="2400" dirty="0" smtClean="0">
                <a:hlinkClick r:id="rId3"/>
              </a:rPr>
              <a:t>linecorp.com/ja/company/mission</a:t>
            </a:r>
            <a:endParaRPr lang="en-US" altLang="ja-JP" sz="2400" dirty="0">
              <a:hlinkClick r:id="rId4"/>
            </a:endParaRPr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83" y="1685094"/>
            <a:ext cx="7239834" cy="3983683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正方形/長方形 6"/>
          <p:cNvSpPr/>
          <p:nvPr/>
        </p:nvSpPr>
        <p:spPr>
          <a:xfrm>
            <a:off x="952082" y="5160935"/>
            <a:ext cx="7239835" cy="507841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明文化されています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628650" y="3892299"/>
            <a:ext cx="7886700" cy="1191145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856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組織としての「心理的安全性」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以下を</a:t>
            </a:r>
            <a:r>
              <a:rPr lang="ja-JP" altLang="en-US" sz="6000" b="1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推進する理由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835150" lvl="1" indent="-719138"/>
            <a:r>
              <a:rPr lang="en-US" altLang="ja-JP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</a:p>
          <a:p>
            <a:pPr marL="1835150" lvl="1" indent="-719138"/>
            <a:r>
              <a:rPr lang="en-US" altLang="ja-JP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835150" lvl="1" indent="-719138"/>
            <a:r>
              <a:rPr lang="ja-JP" altLang="en-US" sz="60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60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いまの課題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テスト環境が複雑化し、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保守・拡張が難しい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28600" lvl="1" indent="-228600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</a:t>
            </a:r>
            <a:r>
              <a:rPr lang="ja-JP" altLang="en-US" sz="280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の複雑な環境に即した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CD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の仕組みが必要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自動テストの質・量の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妥当性が分からない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28600" lvl="1" indent="-228600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混乱を収拾するため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のプロセスが欲しい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25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いま試しているもの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000" y="5057342"/>
            <a:ext cx="3780000" cy="1080000"/>
          </a:xfrm>
          <a:prstGeom prst="rect">
            <a:avLst/>
          </a:prstGeom>
        </p:spPr>
      </p:pic>
      <p:pic>
        <p:nvPicPr>
          <p:cNvPr id="5" name="図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7428" y="2926318"/>
            <a:ext cx="1800000" cy="1800000"/>
          </a:xfrm>
          <a:prstGeom prst="rect">
            <a:avLst/>
          </a:prstGeom>
          <a:ln>
            <a:noFill/>
          </a:ln>
        </p:spPr>
      </p:pic>
      <p:sp>
        <p:nvSpPr>
          <p:cNvPr id="9" name="テキスト ボックス 8">
            <a:hlinkClick r:id="rId7"/>
          </p:cNvPr>
          <p:cNvSpPr txBox="1"/>
          <p:nvPr/>
        </p:nvSpPr>
        <p:spPr>
          <a:xfrm>
            <a:off x="628650" y="1875295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7"/>
              </a:rPr>
              <a:t>SET</a:t>
            </a:r>
            <a:endParaRPr kumimoji="1" lang="ja-JP" altLang="en-US" sz="280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915350" y="1875295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アジャイルコーチ</a:t>
            </a:r>
            <a:endParaRPr kumimoji="1" lang="ja-JP" altLang="en-US" sz="280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000" y="2926318"/>
            <a:ext cx="1854000" cy="1798895"/>
          </a:xfrm>
          <a:prstGeom prst="rect">
            <a:avLst/>
          </a:prstGeom>
          <a:ln>
            <a:noFill/>
          </a:ln>
        </p:spPr>
      </p:pic>
      <p:sp>
        <p:nvSpPr>
          <p:cNvPr id="12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131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リーンスタートアップの実践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3" name="円/楕円 2"/>
          <p:cNvSpPr>
            <a:spLocks noChangeAspect="1"/>
          </p:cNvSpPr>
          <p:nvPr/>
        </p:nvSpPr>
        <p:spPr>
          <a:xfrm>
            <a:off x="3762000" y="1439866"/>
            <a:ext cx="1620000" cy="1620000"/>
          </a:xfrm>
          <a:prstGeom prst="ellipse">
            <a:avLst/>
          </a:prstGeom>
          <a:solidFill>
            <a:srgbClr val="0AC2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Ideas</a:t>
            </a:r>
            <a:endParaRPr kumimoji="1" lang="ja-JP" altLang="en-US" sz="24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円/楕円 6"/>
          <p:cNvSpPr>
            <a:spLocks noChangeAspect="1"/>
          </p:cNvSpPr>
          <p:nvPr/>
        </p:nvSpPr>
        <p:spPr>
          <a:xfrm>
            <a:off x="3762000" y="5203815"/>
            <a:ext cx="1620000" cy="1620000"/>
          </a:xfrm>
          <a:prstGeom prst="ellipse">
            <a:avLst/>
          </a:prstGeom>
          <a:solidFill>
            <a:srgbClr val="FFC0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measure</a:t>
            </a:r>
            <a:endParaRPr kumimoji="1" lang="ja-JP" altLang="en-US" sz="160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円/楕円 8"/>
          <p:cNvSpPr>
            <a:spLocks noChangeAspect="1"/>
          </p:cNvSpPr>
          <p:nvPr/>
        </p:nvSpPr>
        <p:spPr>
          <a:xfrm>
            <a:off x="1019751" y="1823246"/>
            <a:ext cx="1620000" cy="1620000"/>
          </a:xfrm>
          <a:prstGeom prst="ellipse">
            <a:avLst/>
          </a:prstGeom>
          <a:solidFill>
            <a:srgbClr val="FFC0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</a:t>
            </a:r>
            <a:endParaRPr kumimoji="1" lang="ja-JP" altLang="en-US" sz="160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円/楕円 10"/>
          <p:cNvSpPr>
            <a:spLocks noChangeAspect="1"/>
          </p:cNvSpPr>
          <p:nvPr/>
        </p:nvSpPr>
        <p:spPr>
          <a:xfrm>
            <a:off x="6473069" y="1823246"/>
            <a:ext cx="1620000" cy="1620000"/>
          </a:xfrm>
          <a:prstGeom prst="ellipse">
            <a:avLst/>
          </a:prstGeom>
          <a:solidFill>
            <a:srgbClr val="FFC0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Build</a:t>
            </a:r>
            <a:endParaRPr kumimoji="1" lang="ja-JP" altLang="en-US" sz="160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円/楕円 11"/>
          <p:cNvSpPr>
            <a:spLocks noChangeAspect="1"/>
          </p:cNvSpPr>
          <p:nvPr/>
        </p:nvSpPr>
        <p:spPr>
          <a:xfrm>
            <a:off x="5614470" y="3304597"/>
            <a:ext cx="1620000" cy="1620000"/>
          </a:xfrm>
          <a:prstGeom prst="ellipse">
            <a:avLst/>
          </a:prstGeom>
          <a:solidFill>
            <a:srgbClr val="0AC2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Code</a:t>
            </a:r>
            <a:endParaRPr kumimoji="1" lang="ja-JP" altLang="en-US" sz="24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>
          <a:xfrm>
            <a:off x="1909530" y="3304597"/>
            <a:ext cx="1620000" cy="1620000"/>
          </a:xfrm>
          <a:prstGeom prst="ellipse">
            <a:avLst/>
          </a:prstGeom>
          <a:solidFill>
            <a:srgbClr val="0AC2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Data</a:t>
            </a:r>
            <a:endParaRPr kumimoji="1" lang="ja-JP" altLang="en-US" sz="24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cxnSp>
        <p:nvCxnSpPr>
          <p:cNvPr id="6" name="曲線コネクタ 5"/>
          <p:cNvCxnSpPr>
            <a:stCxn id="13" idx="0"/>
            <a:endCxn id="3" idx="2"/>
          </p:cNvCxnSpPr>
          <p:nvPr/>
        </p:nvCxnSpPr>
        <p:spPr>
          <a:xfrm rot="5400000" flipH="1" flipV="1">
            <a:off x="2713400" y="2255997"/>
            <a:ext cx="1054731" cy="1042470"/>
          </a:xfrm>
          <a:prstGeom prst="curvedConnector2">
            <a:avLst/>
          </a:prstGeom>
          <a:ln w="635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線コネクタ 14"/>
          <p:cNvCxnSpPr>
            <a:stCxn id="3" idx="6"/>
            <a:endCxn id="12" idx="0"/>
          </p:cNvCxnSpPr>
          <p:nvPr/>
        </p:nvCxnSpPr>
        <p:spPr>
          <a:xfrm>
            <a:off x="5382000" y="2249866"/>
            <a:ext cx="1042470" cy="1054731"/>
          </a:xfrm>
          <a:prstGeom prst="curvedConnector2">
            <a:avLst/>
          </a:prstGeom>
          <a:ln w="635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線コネクタ 16"/>
          <p:cNvCxnSpPr>
            <a:stCxn id="12" idx="3"/>
            <a:endCxn id="13" idx="5"/>
          </p:cNvCxnSpPr>
          <p:nvPr/>
        </p:nvCxnSpPr>
        <p:spPr>
          <a:xfrm rot="5400000">
            <a:off x="4572000" y="3407639"/>
            <a:ext cx="12700" cy="2559428"/>
          </a:xfrm>
          <a:prstGeom prst="curvedConnector3">
            <a:avLst>
              <a:gd name="adj1" fmla="val 3668063"/>
            </a:avLst>
          </a:prstGeom>
          <a:ln w="635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コンテンツ プレースホルダー 8"/>
          <p:cNvSpPr txBox="1">
            <a:spLocks/>
          </p:cNvSpPr>
          <p:nvPr/>
        </p:nvSpPr>
        <p:spPr>
          <a:xfrm>
            <a:off x="3678350" y="3439629"/>
            <a:ext cx="1800000" cy="648000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>
                <a:lumMod val="50000"/>
              </a:schemeClr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160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ループの時間を</a:t>
            </a:r>
            <a:endParaRPr lang="en-US" altLang="ja-JP" sz="16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160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最小化する</a:t>
            </a:r>
            <a:endParaRPr lang="en-US" altLang="ja-JP" sz="16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660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2. 3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最近増えつつある会話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72400" y="486052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271600" y="486052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エンジニア</a:t>
            </a:r>
            <a:endParaRPr kumimoji="1" lang="ja-JP" altLang="en-US" sz="200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共通の語彙・価値観を共有する必要性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600" y="1689100"/>
            <a:ext cx="4600800" cy="3600126"/>
          </a:xfrm>
          <a:prstGeom prst="rect">
            <a:avLst/>
          </a:prstGeom>
          <a:ln>
            <a:noFill/>
          </a:ln>
        </p:spPr>
      </p:pic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0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四角形吹き出し 4"/>
          <p:cNvSpPr/>
          <p:nvPr/>
        </p:nvSpPr>
        <p:spPr>
          <a:xfrm>
            <a:off x="6748819" y="3575501"/>
            <a:ext cx="2340000" cy="1080000"/>
          </a:xfrm>
          <a:prstGeom prst="wedgeRectCallout">
            <a:avLst>
              <a:gd name="adj1" fmla="val -60389"/>
              <a:gd name="adj2" fmla="val -60919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その機能、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リリースできて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kumimoji="1"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いないじゃん</a:t>
            </a:r>
            <a:r>
              <a:rPr kumimoji="1"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  <a:endParaRPr kumimoji="1" lang="ja-JP" altLang="en-US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四角形吹き出し 8"/>
          <p:cNvSpPr/>
          <p:nvPr/>
        </p:nvSpPr>
        <p:spPr>
          <a:xfrm>
            <a:off x="46494" y="3575501"/>
            <a:ext cx="2340000" cy="1080000"/>
          </a:xfrm>
          <a:prstGeom prst="wedgeRectCallout">
            <a:avLst>
              <a:gd name="adj1" fmla="val 64516"/>
              <a:gd name="adj2" fmla="val -38878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BTS</a:t>
            </a:r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にあった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バグを直しました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012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5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共通の語彙・価値観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リリースして初めて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「終わり」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スループット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の向上に加え、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障害検知速度の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向上や</a:t>
            </a:r>
            <a:r>
              <a:rPr lang="en-US" altLang="ja-JP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の短縮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も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考慮に入れる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障害報告は、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お客様への影響度の観点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整理する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0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共通の語彙・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価値観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u="sng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</a:t>
            </a:r>
            <a:endParaRPr lang="en-US" altLang="ja-JP" sz="2800" b="1" u="sng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u="sng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エンジニア</a:t>
            </a:r>
            <a:endParaRPr lang="en-US" altLang="ja-JP" sz="2800" b="1" u="sng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b="1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0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91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変化の例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障害対応の取り組み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以前は</a:t>
            </a:r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BTS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を単に「処理」するだけ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↓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お客様・関係者にとっての価値に基づいて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「完了の定義」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を明文化し関係者間で共有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「どうやるか」から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「なぜやるか」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へ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価値に直結しない行動の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停止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（とりあえず打合せを追加してみるなど）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0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6795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</a:t>
            </a: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動いているもの」が「正しい」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使用できる環境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論拠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3741"/>
            <a:ext cx="8229600" cy="413015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9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379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>
              <a:buNone/>
            </a:pPr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どのように推進しているか</a:t>
            </a:r>
            <a:endParaRPr lang="en-US" altLang="ja-JP" sz="4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4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具体的な事例とプラクティス</a:t>
            </a:r>
            <a:endParaRPr lang="en-US" altLang="ja-JP" sz="4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元</a:t>
            </a:r>
            <a:r>
              <a:rPr lang="ja-JP" altLang="en-US" sz="4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からある</a:t>
            </a:r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もの</a:t>
            </a:r>
            <a:endParaRPr lang="en-US" altLang="ja-JP" sz="4800" b="1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今試</a:t>
            </a:r>
            <a:r>
              <a:rPr lang="ja-JP" altLang="en-US" sz="4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している</a:t>
            </a:r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もの</a:t>
            </a:r>
            <a:endParaRPr lang="en-US" altLang="ja-JP" sz="4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構成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1914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（例）テスト結果の可視化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5" y="1689239"/>
            <a:ext cx="8993771" cy="45565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492" y="1169742"/>
            <a:ext cx="1440000" cy="180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四角形吹き出し 6"/>
          <p:cNvSpPr/>
          <p:nvPr/>
        </p:nvSpPr>
        <p:spPr>
          <a:xfrm>
            <a:off x="5781492" y="2972281"/>
            <a:ext cx="3240000" cy="1080000"/>
          </a:xfrm>
          <a:prstGeom prst="wedgeRectCallout">
            <a:avLst>
              <a:gd name="adj1" fmla="val 5144"/>
              <a:gd name="adj2" fmla="val -76704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テスト自動化エンジニアの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大園</a:t>
            </a:r>
            <a:r>
              <a:rPr lang="ja-JP" altLang="en-US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博</a:t>
            </a:r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昭が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kumimoji="1"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開発・提供しています！</a:t>
            </a:r>
            <a:endParaRPr kumimoji="1" lang="ja-JP" altLang="en-US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572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バグ検知も話しやすく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20" y="1689238"/>
            <a:ext cx="8687561" cy="46826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0744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失敗しながら学び改善する発見的課題解決を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会社の組織文化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として認めている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で語彙と価値観を合わせ、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ロール問わずに</a:t>
            </a: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同じ方向を向くようにする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成果物ベースで会話することで、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認識のズレや行動の無駄を削ぎ、</a:t>
            </a:r>
            <a:r>
              <a:rPr lang="en-US" altLang="ja-JP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より価値にフォーカスする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452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en-US" altLang="ja-JP" sz="28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719138" lvl="1" indent="-719138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「作り込む」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心理的安全性の２つの軸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1991685" y="5092989"/>
            <a:ext cx="2160000" cy="10800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u="sng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</a:t>
            </a:r>
            <a:endParaRPr lang="en-US" altLang="ja-JP" sz="2800" u="sng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組織文化</a:t>
            </a:r>
            <a:endParaRPr lang="en-US" altLang="ja-JP" sz="2800" dirty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コンテンツ プレースホルダー 8"/>
          <p:cNvSpPr txBox="1">
            <a:spLocks/>
          </p:cNvSpPr>
          <p:nvPr/>
        </p:nvSpPr>
        <p:spPr>
          <a:xfrm>
            <a:off x="5023312" y="5092989"/>
            <a:ext cx="2160000" cy="1080000"/>
          </a:xfrm>
          <a:prstGeom prst="rect">
            <a:avLst/>
          </a:prstGeom>
          <a:solidFill>
            <a:srgbClr val="0432FF"/>
          </a:solidFill>
          <a:ln>
            <a:solidFill>
              <a:srgbClr val="0432FF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u="sng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</a:t>
            </a:r>
            <a:endParaRPr lang="en-US" altLang="ja-JP" sz="2800" u="sng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技術</a:t>
            </a:r>
            <a:endParaRPr lang="en-US" altLang="ja-JP" sz="2800" dirty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202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心理的安全性の２つの軸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1991684" y="5092989"/>
            <a:ext cx="5191627" cy="1080000"/>
          </a:xfrm>
          <a:prstGeom prst="rect">
            <a:avLst/>
          </a:prstGeom>
          <a:solidFill>
            <a:srgbClr val="0AC200"/>
          </a:solidFill>
          <a:ln w="63500">
            <a:solidFill>
              <a:srgbClr val="FF0000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dirty="0" smtClean="0">
                <a:solidFill>
                  <a:schemeClr val="tx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心と技の風車理論！</a:t>
            </a:r>
          </a:p>
        </p:txBody>
      </p:sp>
    </p:spTree>
    <p:extLst>
      <p:ext uri="{BB962C8B-B14F-4D97-AF65-F5344CB8AC3E}">
        <p14:creationId xmlns:p14="http://schemas.microsoft.com/office/powerpoint/2010/main" val="208461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いまの課題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テスト環境の複雑化</a:t>
            </a:r>
            <a:endParaRPr lang="en-US" altLang="ja-JP" sz="40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負荷テストの環境を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簡単に用意できない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必要な機能のテストを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迅速に行えない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ことがある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開発者が失敗に対して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及び腰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になり、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結果仕事や障害が増えつつある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244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壊しても良い仕組み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809625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壊すこと前提の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VM/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コンテナ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インフラ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809625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壊しても容易に復旧できる仕組み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809625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適切な自動テスト（後述）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indent="-444500">
              <a:buFont typeface="Arial" charset="0"/>
              <a:buChar char="•"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6162" y="5137127"/>
            <a:ext cx="1584000" cy="1439603"/>
          </a:xfrm>
          <a:prstGeom prst="rect">
            <a:avLst/>
          </a:prstGeom>
        </p:spPr>
      </p:pic>
      <p:pic>
        <p:nvPicPr>
          <p:cNvPr id="7" name="図 6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156" y="5137127"/>
            <a:ext cx="1483200" cy="143911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6500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b="0" ker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プロダクトのハック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論拠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</a:t>
            </a:r>
            <a:r>
              <a:rPr lang="ja-JP" altLang="en-US" sz="28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知りたいところ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動かしても壊れないように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89099"/>
            <a:ext cx="3718800" cy="3240004"/>
          </a:xfrm>
          <a:prstGeom prst="rect">
            <a:avLst/>
          </a:prstGeom>
          <a:ln>
            <a:noFill/>
          </a:ln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951" y="1689099"/>
            <a:ext cx="3884399" cy="3238618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4927717"/>
            <a:ext cx="3718800" cy="116778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多くの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関係者に一度に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algn="ctr"/>
            <a:r>
              <a:rPr kumimoji="1"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アプローチできると吉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630951" y="4927717"/>
            <a:ext cx="3884399" cy="116778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常に難しいアプローチで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ある必要はない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（例）本番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API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Smoke Test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96875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お手軽障害検知システムの構築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96875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Spring Boot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API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を呼び出し、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その結果を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JUnit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で検証する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0000F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（開発者に後日作り込んでもらうため）</a:t>
            </a:r>
            <a:endParaRPr lang="en-US" altLang="ja-JP" sz="2800" dirty="0" smtClean="0">
              <a:solidFill>
                <a:srgbClr val="0000F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Jenkins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分に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回のペースで実行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テストが失敗したら関係者にメール通知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719138" lvl="1" indent="-32226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開発チームの</a:t>
            </a:r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MTTR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向上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が当初の狙い</a:t>
            </a:r>
            <a:endParaRPr lang="en-US" altLang="ja-JP" sz="28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083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成果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96875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障害対応能力は向上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96875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MTTR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激減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3-5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日→半日以内）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719138" lvl="1" indent="-32226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インフラ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の障害と脆弱性も検知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開発チームがテストを書いてくれる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ところまでには</a:t>
            </a: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まだ至らず（継続課題）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217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想定外の成果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96875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新たな関係者とニーズの発見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96875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プロダクトマネージャー・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・複数の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開発チームが関わっていることを発見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→　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接点確立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新たに発見した関係者たちの抱えている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課題を共有し追加タスク化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過去の障害事例を入手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→　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今後の施策のヒントに</a:t>
            </a:r>
            <a:endParaRPr lang="en-US" altLang="ja-JP" sz="28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515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</a:rPr>
              <a:t>プロダクト開発以外にも</a:t>
            </a:r>
            <a:r>
              <a:rPr lang="en-US" altLang="ja-JP" sz="4000" dirty="0" smtClean="0">
                <a:solidFill>
                  <a:srgbClr val="0AC200"/>
                </a:solidFill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</a:rPr>
            </a:br>
            <a:r>
              <a:rPr lang="ja-JP" altLang="en-US" sz="4000" dirty="0" smtClean="0">
                <a:solidFill>
                  <a:srgbClr val="0AC200"/>
                </a:solidFill>
              </a:rPr>
              <a:t>技術は活用できる</a:t>
            </a:r>
            <a:endParaRPr lang="en-US" altLang="ja-JP" sz="4000" dirty="0" smtClean="0">
              <a:solidFill>
                <a:srgbClr val="0AC200"/>
              </a:solidFill>
            </a:endParaRPr>
          </a:p>
          <a:p>
            <a:pPr algn="ctr"/>
            <a:endParaRPr lang="en-US" altLang="ja-JP" sz="2800" dirty="0" smtClean="0">
              <a:solidFill>
                <a:srgbClr val="7F7F7F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</a:rPr>
              <a:t>失敗から学べる組織文化だけではなく、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dirty="0" smtClean="0">
                <a:solidFill>
                  <a:srgbClr val="0AC200"/>
                </a:solidFill>
              </a:rPr>
              <a:t>仕組みも併せて作る</a:t>
            </a:r>
            <a:endParaRPr lang="en-US" altLang="ja-JP" sz="2800" dirty="0" smtClean="0">
              <a:solidFill>
                <a:srgbClr val="0AC200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</a:rPr>
              <a:t>自動テスト</a:t>
            </a:r>
            <a:r>
              <a:rPr lang="ja-JP" altLang="en-US" sz="2800" dirty="0" smtClean="0">
                <a:solidFill>
                  <a:srgbClr val="7F7F7F"/>
                </a:solidFill>
              </a:rPr>
              <a:t>を、プロダクトハックのための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dirty="0" smtClean="0">
                <a:solidFill>
                  <a:srgbClr val="0AC200"/>
                </a:solidFill>
              </a:rPr>
              <a:t>トライアル</a:t>
            </a:r>
            <a:r>
              <a:rPr lang="ja-JP" altLang="en-US" sz="2800" dirty="0">
                <a:solidFill>
                  <a:srgbClr val="0AC200"/>
                </a:solidFill>
              </a:rPr>
              <a:t>＆</a:t>
            </a:r>
            <a:r>
              <a:rPr lang="ja-JP" altLang="en-US" sz="2800" dirty="0" smtClean="0">
                <a:solidFill>
                  <a:srgbClr val="0AC200"/>
                </a:solidFill>
              </a:rPr>
              <a:t>エラーの手段</a:t>
            </a:r>
            <a:r>
              <a:rPr lang="ja-JP" altLang="en-US" sz="2800" dirty="0" smtClean="0">
                <a:solidFill>
                  <a:srgbClr val="7F7F7F"/>
                </a:solidFill>
              </a:rPr>
              <a:t>として活用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</a:rPr>
              <a:t>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広くアプローチする</a:t>
            </a:r>
            <a:r>
              <a:rPr lang="ja-JP" altLang="en-US" sz="2800" dirty="0">
                <a:solidFill>
                  <a:srgbClr val="0AC200"/>
                </a:solidFill>
              </a:rPr>
              <a:t>シンプルな</a:t>
            </a:r>
            <a:r>
              <a:rPr lang="ja-JP" altLang="en-US" sz="2800" dirty="0" smtClean="0">
                <a:solidFill>
                  <a:srgbClr val="0AC200"/>
                </a:solidFill>
              </a:rPr>
              <a:t>施策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</a:rPr>
              <a:t>で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</a:rPr>
              <a:t>解決できることもたくさんある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31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ja-JP" altLang="en-US" sz="8000" b="1" smtClean="0"/>
              <a:t>前提／背景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89426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68438" lvl="1" indent="-704850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lvl="1" indent="-704850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lvl="1" indent="-704850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判断基準としての「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」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83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多くの課題は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言語化されずに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漠然とした不安として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埋もれている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Smells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以下は課題ではなく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不安のシグナル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テスト自動化などを推進したい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メンバーに変わってほしい（が変わらない）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モダンな開発ツールを使いたい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etc.</a:t>
            </a:r>
            <a:endParaRPr lang="ja-JP" altLang="en-US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816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各人の不安と向き合い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不安を言葉で表現する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6713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（例）テスト自動化を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推進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したい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6713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　本番障害が増加しているが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46038"/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検知・対応が後手に回っている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6713"/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　</a:t>
            </a:r>
            <a:r>
              <a:rPr lang="ja-JP" altLang="en-US" sz="28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まず</a:t>
            </a: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本番障害の検知速度を高める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6713"/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　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その後に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UT/IT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を整備しバグを減らす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381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継続的インパクトで</a:t>
            </a: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改善への関心を喚起し</a:t>
            </a:r>
            <a:endParaRPr lang="en-US" altLang="ja-JP" sz="6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実践者・協力者を</a:t>
            </a: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増やす</a:t>
            </a:r>
            <a:endParaRPr lang="en-US" altLang="ja-JP" sz="6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ねらい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4110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活動例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58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945769"/>
              </p:ext>
            </p:extLst>
          </p:nvPr>
        </p:nvGraphicFramePr>
        <p:xfrm>
          <a:off x="628650" y="1689239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テストスクリプトを書き、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algn="l"/>
                      <a:r>
                        <a:rPr lang="ja-JP" altLang="en-US" sz="2400" b="0" i="0" smtClean="0">
                          <a:solidFill>
                            <a:srgbClr val="0AC200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プロダクトの学習を開始</a:t>
                      </a:r>
                      <a:endParaRPr kumimoji="1" lang="ja-JP" altLang="en-US" sz="2400" b="0" i="0">
                        <a:solidFill>
                          <a:srgbClr val="0AC200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を開発者へ共有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私の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活動例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59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352135"/>
              </p:ext>
            </p:extLst>
          </p:nvPr>
        </p:nvGraphicFramePr>
        <p:xfrm>
          <a:off x="628650" y="1689239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と開発者とをつなぎ、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開発者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私の担当プロダクト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6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アプリ</a:t>
            </a:r>
            <a:endParaRPr lang="en-US" altLang="ja-JP" sz="6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特にサーバーサイド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大量の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Microservices/API</a:t>
            </a:r>
          </a:p>
          <a:p>
            <a:pPr marL="534988" lvl="1" indent="-534988"/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基盤も含む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51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インパクトのインパクト例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60</a:t>
            </a:fld>
            <a:endParaRPr kumimoji="1" lang="ja-JP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5" y="1689239"/>
            <a:ext cx="8993771" cy="45565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492" y="1169742"/>
            <a:ext cx="1440000" cy="180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四角形吹き出し 6"/>
          <p:cNvSpPr/>
          <p:nvPr/>
        </p:nvSpPr>
        <p:spPr>
          <a:xfrm>
            <a:off x="5781492" y="2972281"/>
            <a:ext cx="3240000" cy="1080000"/>
          </a:xfrm>
          <a:prstGeom prst="wedgeRectCallout">
            <a:avLst>
              <a:gd name="adj1" fmla="val 5144"/>
              <a:gd name="adj2" fmla="val -76704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開発チーム・</a:t>
            </a:r>
            <a:r>
              <a:rPr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プロジェクトマネージャー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kumimoji="1"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にもインパクトを！</a:t>
            </a:r>
            <a:endParaRPr kumimoji="1" lang="ja-JP" altLang="en-US" dirty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846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一連の改善を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0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全員がすぐ</a:t>
            </a: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には実施できない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課題発見と言語化を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リードする人の不在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改善に関する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知識を持たない人たちの存在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「ロールに忠実に」という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思い込み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ロールとサイロ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を乗り越えろ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専任のリーダーが初めは必要</a:t>
            </a:r>
            <a:endParaRPr lang="en-US" altLang="ja-JP" sz="4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indent="-442913">
              <a:buFont typeface="Arial" charset="0"/>
              <a:buChar char="•"/>
            </a:pPr>
            <a:r>
              <a:rPr lang="ja-JP" altLang="en-US" sz="4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プロダクトマネージャー</a:t>
            </a:r>
            <a:endParaRPr lang="en-US" altLang="ja-JP" sz="4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indent="-442913">
              <a:buFont typeface="Arial" charset="0"/>
              <a:buChar char="•"/>
            </a:pPr>
            <a:r>
              <a:rPr lang="en-US" altLang="ja-JP" sz="4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endParaRPr lang="en-US" altLang="ja-JP" sz="4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indent="-442913">
              <a:buFont typeface="Arial" charset="0"/>
              <a:buChar char="•"/>
            </a:pPr>
            <a:r>
              <a:rPr lang="ja-JP" altLang="en-US" sz="4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アジャイルコーチ</a:t>
            </a:r>
            <a:endParaRPr lang="en-US" altLang="ja-JP" sz="4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indent="-442913">
              <a:buFont typeface="Arial" charset="0"/>
              <a:buChar char="•"/>
            </a:pPr>
            <a:r>
              <a:rPr lang="ja-JP" altLang="en-US" sz="4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エバンジェリスト</a:t>
            </a:r>
            <a:endParaRPr lang="en-US" altLang="ja-JP" sz="40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400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まとめ：乗り越えた先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ビジネス指向で自己組織化した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個人・チームの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Autonomy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自発的に課題を発見し解決する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「全員」でビジネスをイノベートし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インパクトを与え続ける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全員で要件・進捗・リリースを管理する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429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65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業務多忙を理由に</a:t>
            </a:r>
            <a:endParaRPr lang="en-US" altLang="ja-JP" sz="40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改善に消極的な人が増えている</a:t>
            </a:r>
            <a:endParaRPr lang="en-US" altLang="ja-JP" sz="40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4000" dirty="0" smtClean="0">
                <a:solidFill>
                  <a:srgbClr val="44C404"/>
                </a:solidFill>
              </a:rPr>
              <a:t>DevOps</a:t>
            </a:r>
            <a:r>
              <a:rPr lang="ja-JP" altLang="en-US" sz="4000" smtClean="0">
                <a:solidFill>
                  <a:srgbClr val="44C404"/>
                </a:solidFill>
              </a:rPr>
              <a:t>・</a:t>
            </a:r>
            <a:r>
              <a:rPr lang="en-US" altLang="ja-JP" sz="4000" dirty="0" smtClean="0">
                <a:solidFill>
                  <a:srgbClr val="44C404"/>
                </a:solidFill>
              </a:rPr>
              <a:t>CI/CD</a:t>
            </a:r>
            <a:r>
              <a:rPr lang="ja-JP" altLang="en-US" sz="4000" smtClean="0">
                <a:solidFill>
                  <a:srgbClr val="44C404"/>
                </a:solidFill>
              </a:rPr>
              <a:t>・</a:t>
            </a:r>
            <a:endParaRPr lang="en-US" altLang="ja-JP" sz="4000" dirty="0">
              <a:solidFill>
                <a:srgbClr val="44C404"/>
              </a:solidFill>
            </a:endParaRPr>
          </a:p>
          <a:p>
            <a:pPr algn="ctr"/>
            <a:r>
              <a:rPr lang="ja-JP" altLang="en-US" sz="4000" smtClean="0">
                <a:solidFill>
                  <a:srgbClr val="44C404"/>
                </a:solidFill>
              </a:rPr>
              <a:t>テスト自動化で業務を効率化し</a:t>
            </a:r>
            <a:endParaRPr lang="en-US" altLang="ja-JP" sz="4000" dirty="0" smtClean="0">
              <a:solidFill>
                <a:srgbClr val="44C404"/>
              </a:solidFill>
            </a:endParaRPr>
          </a:p>
          <a:p>
            <a:pPr algn="ctr"/>
            <a:r>
              <a:rPr lang="ja-JP" altLang="en-US" sz="4000" smtClean="0">
                <a:solidFill>
                  <a:srgbClr val="44C404"/>
                </a:solidFill>
              </a:rPr>
              <a:t>考える余裕を生み出す</a:t>
            </a:r>
            <a:endParaRPr lang="en-US" altLang="ja-JP" sz="4000" dirty="0">
              <a:solidFill>
                <a:srgbClr val="44C404"/>
              </a:solidFill>
            </a:endParaRPr>
          </a:p>
        </p:txBody>
      </p:sp>
      <p:sp>
        <p:nvSpPr>
          <p:cNvPr id="8" name="下矢印 7"/>
          <p:cNvSpPr/>
          <p:nvPr/>
        </p:nvSpPr>
        <p:spPr>
          <a:xfrm>
            <a:off x="4040984" y="3108305"/>
            <a:ext cx="1080000" cy="756292"/>
          </a:xfrm>
          <a:prstGeom prst="down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084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の未来を創る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改善を共に推進する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パートナーとなる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プロダクトマネージャーとともに、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テストの観点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仕様策定を担う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開発チームとともに、テストの観点から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開発をサポートする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として、テスト自動化の推進や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必要なツールの開発・提供を行う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x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xx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を造る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内製を軸とした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「強い会社」への進化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方向性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194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これまでのプロダクト開発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ハイスキルなエンジニアの技術で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多くの課題を解決してきた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66713" lvl="1" indent="-366713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最新技術の積極導入（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SPDY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/>
              </a:rPr>
              <a:t>自力実装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等）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66713" lvl="1" indent="-366713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エンジニア視点からの仕様決定関与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66713" lvl="1" indent="-366713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精密なレビュー・テスト自動化・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バグ・障害の極小化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580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改善のトライアングル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70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/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810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89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内と外の両方にインパクトを与える！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対内的な組織改善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対外的な責任あるプロダクト提供者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ポイント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8841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社員は「コスト」ではなく「バリュー」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コスト重視で外注し続けると会社が劣化する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売上・利益の観点から、内製を重視する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然るべき対価をエンジニアらに支払う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コストではなくバリューで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266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男坂？</a:t>
            </a:r>
            <a:endParaRPr lang="ja-JP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186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いまのプロダクト開発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会社の急激な成長による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サービス連携での障害多発（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回）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協力会社への依存度の急増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6572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628650" y="1689099"/>
            <a:ext cx="7886700" cy="44064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buNone/>
            </a:pPr>
            <a:r>
              <a:rPr lang="ja-JP" altLang="en-US" sz="2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「平成</a:t>
            </a:r>
            <a:r>
              <a:rPr lang="en-US" altLang="ja-JP" sz="2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29</a:t>
            </a:r>
            <a:r>
              <a:rPr lang="ja-JP" altLang="en-US" sz="2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年</a:t>
            </a:r>
            <a:r>
              <a:rPr lang="en-US" altLang="ja-JP" sz="2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12</a:t>
            </a:r>
            <a:r>
              <a:rPr lang="ja-JP" altLang="en-US" sz="2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月期 通期決算説明会 プレゼンテーション</a:t>
            </a:r>
            <a:r>
              <a:rPr lang="ja-JP" altLang="en-US" sz="2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資料」</a:t>
            </a:r>
            <a:endParaRPr lang="en-US" altLang="ja-JP" sz="2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2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をもとに筆者が作成</a:t>
            </a:r>
            <a:endParaRPr lang="en-US" altLang="ja-JP" sz="2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成長例：売上の推移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graphicFrame>
        <p:nvGraphicFramePr>
          <p:cNvPr id="7" name="グラフ 6"/>
          <p:cNvGraphicFramePr/>
          <p:nvPr>
            <p:extLst>
              <p:ext uri="{D42A27DB-BD31-4B8C-83A1-F6EECF244321}">
                <p14:modId xmlns:p14="http://schemas.microsoft.com/office/powerpoint/2010/main" val="425696269"/>
              </p:ext>
            </p:extLst>
          </p:nvPr>
        </p:nvGraphicFramePr>
        <p:xfrm>
          <a:off x="628650" y="1114099"/>
          <a:ext cx="7886700" cy="40707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5470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0AC200"/>
        </a:solidFill>
        <a:ln w="63500">
          <a:solidFill>
            <a:srgbClr val="FF0000"/>
          </a:solidFill>
        </a:ln>
      </a:spPr>
      <a:bodyPr vert="horz" lIns="91440" tIns="45720" rIns="91440" bIns="45720" rtlCol="0" anchor="ctr" anchorCtr="0">
        <a:noAutofit/>
      </a:bodyPr>
      <a:lstStyle>
        <a:defPPr marL="534988" indent="-534988" algn="ctr" defTabSz="914400">
          <a:lnSpc>
            <a:spcPct val="100000"/>
          </a:lnSpc>
          <a:spcBef>
            <a:spcPts val="0"/>
          </a:spcBef>
          <a:buNone/>
          <a:defRPr sz="2800" dirty="0" smtClean="0">
            <a:solidFill>
              <a:schemeClr val="tx1">
                <a:lumMod val="50000"/>
              </a:schemeClr>
            </a:solidFill>
            <a:latin typeface="ヒラギノ角ゴ ProN W6"/>
            <a:ea typeface="ヒラギノ角ゴ ProN W6"/>
            <a:cs typeface="ヒラギノ角ゴ ProN W6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3374</TotalTime>
  <Words>2574</Words>
  <Application>Microsoft Macintosh PowerPoint</Application>
  <PresentationFormat>画面に合わせる (4:3)</PresentationFormat>
  <Paragraphs>642</Paragraphs>
  <Slides>74</Slides>
  <Notes>71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74</vt:i4>
      </vt:variant>
    </vt:vector>
  </HeadingPairs>
  <TitlesOfParts>
    <vt:vector size="83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心・技・態 -LINEにおける改善の真実-</vt:lpstr>
      <vt:lpstr>テーマ</vt:lpstr>
      <vt:lpstr>構成</vt:lpstr>
      <vt:lpstr>伊藤　宏幸（The HIRO）</vt:lpstr>
      <vt:lpstr>前提／背景</vt:lpstr>
      <vt:lpstr>私の担当プロダクト</vt:lpstr>
      <vt:lpstr>これまでのプロダクト開発</vt:lpstr>
      <vt:lpstr>いまのプロダクト開発</vt:lpstr>
      <vt:lpstr>成長例：売上の推移</vt:lpstr>
      <vt:lpstr>課題認識</vt:lpstr>
      <vt:lpstr>解決方針</vt:lpstr>
      <vt:lpstr>改善のトライアングル</vt:lpstr>
      <vt:lpstr>アジェンダ</vt:lpstr>
      <vt:lpstr>PowerPoint プレゼンテーション</vt:lpstr>
      <vt:lpstr>プラクティス・事例</vt:lpstr>
      <vt:lpstr>1. 失敗を許容する文化</vt:lpstr>
      <vt:lpstr>会社のミッションにも</vt:lpstr>
      <vt:lpstr>明文化されています</vt:lpstr>
      <vt:lpstr>組織としての「心理的安全性」</vt:lpstr>
      <vt:lpstr>いまの課題</vt:lpstr>
      <vt:lpstr>いま試しているもの</vt:lpstr>
      <vt:lpstr>リーンスタートアップの実践</vt:lpstr>
      <vt:lpstr>2. 3つのKPI</vt:lpstr>
      <vt:lpstr>最近増えつつある会話</vt:lpstr>
      <vt:lpstr>共通の語彙・価値観 (1)</vt:lpstr>
      <vt:lpstr>共通の語彙・価値観 (2)</vt:lpstr>
      <vt:lpstr>変化の例</vt:lpstr>
      <vt:lpstr>3. 成果物で会話する</vt:lpstr>
      <vt:lpstr>論拠</vt:lpstr>
      <vt:lpstr>（例）テスト結果の可視化</vt:lpstr>
      <vt:lpstr>バグ検知も話しやすく</vt:lpstr>
      <vt:lpstr>まとめ</vt:lpstr>
      <vt:lpstr>PowerPoint プレゼンテーション</vt:lpstr>
      <vt:lpstr>プラクティス・事例</vt:lpstr>
      <vt:lpstr>1. 心理的安全性を「作り込む」</vt:lpstr>
      <vt:lpstr>心理的安全性の２つの軸</vt:lpstr>
      <vt:lpstr>心理的安全性の２つの軸</vt:lpstr>
      <vt:lpstr>いまの課題</vt:lpstr>
      <vt:lpstr>解決策</vt:lpstr>
      <vt:lpstr>2. テストでシステムを学ぶ</vt:lpstr>
      <vt:lpstr>論拠</vt:lpstr>
      <vt:lpstr>1) プロダクトを動かして知る</vt:lpstr>
      <vt:lpstr>2) 動かすことは簡単</vt:lpstr>
      <vt:lpstr>3) 動かしても壊れないように</vt:lpstr>
      <vt:lpstr>3. シンプルに皆を喜ばせる</vt:lpstr>
      <vt:lpstr>（例）本番APIのSmoke Test</vt:lpstr>
      <vt:lpstr>成果</vt:lpstr>
      <vt:lpstr>想定外の成果</vt:lpstr>
      <vt:lpstr>まとめ</vt:lpstr>
      <vt:lpstr>PowerPoint プレゼンテーション</vt:lpstr>
      <vt:lpstr>プラクティス・事例</vt:lpstr>
      <vt:lpstr>判断基準としての「3つのKPI」</vt:lpstr>
      <vt:lpstr>1. 課題発見と言語化</vt:lpstr>
      <vt:lpstr>Smells</vt:lpstr>
      <vt:lpstr>解決策</vt:lpstr>
      <vt:lpstr>2. インパクトを与える</vt:lpstr>
      <vt:lpstr>ねらい</vt:lpstr>
      <vt:lpstr>私のSET活動例 (1)</vt:lpstr>
      <vt:lpstr>私のSET活動例 (2)</vt:lpstr>
      <vt:lpstr>インパクトのインパクト例</vt:lpstr>
      <vt:lpstr>3. ソリューションリーダー</vt:lpstr>
      <vt:lpstr>ロールとサイロを乗り越えろ</vt:lpstr>
      <vt:lpstr>まとめ：乗り越えた先</vt:lpstr>
      <vt:lpstr>PowerPoint プレゼンテーション</vt:lpstr>
      <vt:lpstr>1. 「ゆとり」を作る</vt:lpstr>
      <vt:lpstr>2. QAの未来を創る</vt:lpstr>
      <vt:lpstr>3. xxxを造る</vt:lpstr>
      <vt:lpstr>PowerPoint プレゼンテーション</vt:lpstr>
      <vt:lpstr>方向性</vt:lpstr>
      <vt:lpstr>改善のトライアングル</vt:lpstr>
      <vt:lpstr>3つのKPI</vt:lpstr>
      <vt:lpstr>ポイント</vt:lpstr>
      <vt:lpstr>コストではなくバリューで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5727</cp:revision>
  <dcterms:created xsi:type="dcterms:W3CDTF">2016-11-21T06:16:44Z</dcterms:created>
  <dcterms:modified xsi:type="dcterms:W3CDTF">2018-04-06T05:42:23Z</dcterms:modified>
</cp:coreProperties>
</file>

<file path=docProps/thumbnail.jpeg>
</file>